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3" r:id="rId9"/>
    <p:sldId id="262" r:id="rId10"/>
    <p:sldId id="264" r:id="rId11"/>
    <p:sldId id="272" r:id="rId12"/>
    <p:sldId id="271" r:id="rId13"/>
    <p:sldId id="269" r:id="rId14"/>
    <p:sldId id="273" r:id="rId15"/>
    <p:sldId id="275" r:id="rId16"/>
    <p:sldId id="274" r:id="rId17"/>
    <p:sldId id="270" r:id="rId18"/>
  </p:sldIdLst>
  <p:sldSz cx="18288000" cy="10287000"/>
  <p:notesSz cx="6858000" cy="9144000"/>
  <p:embeddedFontLst>
    <p:embeddedFont>
      <p:font typeface="Cormorant Garamond Bold" panose="020B0604020202020204" charset="-52"/>
      <p:regular r:id="rId19"/>
    </p:embeddedFont>
    <p:embeddedFont>
      <p:font typeface="Luckiest Guy" panose="020B0604020202020204" charset="0"/>
      <p:regular r:id="rId20"/>
    </p:embeddedFont>
    <p:embeddedFont>
      <p:font typeface="Poppins" panose="00000500000000000000" pitchFamily="2" charset="0"/>
      <p:regular r:id="rId21"/>
    </p:embeddedFont>
    <p:embeddedFont>
      <p:font typeface="Poppins Semi-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10" Type="http://schemas.openxmlformats.org/officeDocument/2006/relationships/image" Target="../media/image48.jpe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0.svg"/><Relationship Id="rId5" Type="http://schemas.openxmlformats.org/officeDocument/2006/relationships/image" Target="../media/image9.sv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17.svg"/><Relationship Id="rId7" Type="http://schemas.openxmlformats.org/officeDocument/2006/relationships/image" Target="../media/image9.svg"/><Relationship Id="rId12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3.svg"/><Relationship Id="rId1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jpeg"/><Relationship Id="rId3" Type="http://schemas.openxmlformats.org/officeDocument/2006/relationships/image" Target="../media/image22.svg"/><Relationship Id="rId7" Type="http://schemas.openxmlformats.org/officeDocument/2006/relationships/image" Target="../media/image7.svg"/><Relationship Id="rId12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9.sv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9.sv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svg"/><Relationship Id="rId10" Type="http://schemas.openxmlformats.org/officeDocument/2006/relationships/image" Target="../media/image29.jp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3.jpeg"/><Relationship Id="rId5" Type="http://schemas.openxmlformats.org/officeDocument/2006/relationships/image" Target="../media/image9.svg"/><Relationship Id="rId10" Type="http://schemas.openxmlformats.org/officeDocument/2006/relationships/image" Target="../media/image32.jpeg"/><Relationship Id="rId4" Type="http://schemas.openxmlformats.org/officeDocument/2006/relationships/image" Target="../media/image8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jpeg"/><Relationship Id="rId5" Type="http://schemas.openxmlformats.org/officeDocument/2006/relationships/image" Target="../media/image7.sv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37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41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39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957" b="-399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2233" y="1573104"/>
            <a:ext cx="14163533" cy="6940131"/>
          </a:xfrm>
          <a:custGeom>
            <a:avLst/>
            <a:gdLst/>
            <a:ahLst/>
            <a:cxnLst/>
            <a:rect l="l" t="t" r="r" b="b"/>
            <a:pathLst>
              <a:path w="14163533" h="6940131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77645" y="7519550"/>
            <a:ext cx="5305653" cy="4523070"/>
          </a:xfrm>
          <a:custGeom>
            <a:avLst/>
            <a:gdLst/>
            <a:ahLst/>
            <a:cxnLst/>
            <a:rect l="l" t="t" r="r" b="b"/>
            <a:pathLst>
              <a:path w="5305653" h="4523070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-1582761" y="-1181388"/>
            <a:ext cx="5780296" cy="4927702"/>
          </a:xfrm>
          <a:custGeom>
            <a:avLst/>
            <a:gdLst/>
            <a:ahLst/>
            <a:cxnLst/>
            <a:rect l="l" t="t" r="r" b="b"/>
            <a:pathLst>
              <a:path w="5780296" h="4927702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91037">
            <a:off x="12752989" y="448448"/>
            <a:ext cx="2249311" cy="2249311"/>
          </a:xfrm>
          <a:custGeom>
            <a:avLst/>
            <a:gdLst/>
            <a:ahLst/>
            <a:cxnLst/>
            <a:rect l="l" t="t" r="r" b="b"/>
            <a:pathLst>
              <a:path w="2249311" h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4224" y="3746314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1986326" h="2057400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77721" y="5371156"/>
            <a:ext cx="14918380" cy="13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1"/>
              </a:lnSpc>
            </a:pPr>
            <a:r>
              <a:rPr lang="en-US" sz="5199" b="1">
                <a:solidFill>
                  <a:srgbClr val="000000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Допомога у створенні навчальних матеріалів: підготовка та адаптація.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461423" y="-4777709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11636487" y="7259521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651315">
            <a:off x="16216683" y="-1854738"/>
            <a:ext cx="4142634" cy="4290864"/>
          </a:xfrm>
          <a:custGeom>
            <a:avLst/>
            <a:gdLst/>
            <a:ahLst/>
            <a:cxnLst/>
            <a:rect l="l" t="t" r="r" b="b"/>
            <a:pathLst>
              <a:path w="4142634" h="4290864">
                <a:moveTo>
                  <a:pt x="0" y="0"/>
                </a:moveTo>
                <a:lnTo>
                  <a:pt x="4142633" y="0"/>
                </a:lnTo>
                <a:lnTo>
                  <a:pt x="4142633" y="4290863"/>
                </a:lnTo>
                <a:lnTo>
                  <a:pt x="0" y="429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651315">
            <a:off x="-575653" y="8434037"/>
            <a:ext cx="2918218" cy="3022636"/>
          </a:xfrm>
          <a:custGeom>
            <a:avLst/>
            <a:gdLst/>
            <a:ahLst/>
            <a:cxnLst/>
            <a:rect l="l" t="t" r="r" b="b"/>
            <a:pathLst>
              <a:path w="2918218" h="3022636">
                <a:moveTo>
                  <a:pt x="0" y="0"/>
                </a:moveTo>
                <a:lnTo>
                  <a:pt x="2918218" y="0"/>
                </a:lnTo>
                <a:lnTo>
                  <a:pt x="2918218" y="3022636"/>
                </a:lnTo>
                <a:lnTo>
                  <a:pt x="0" y="3022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4AFA6-BF02-934B-3E5B-E72BB30C9921}"/>
              </a:ext>
            </a:extLst>
          </p:cNvPr>
          <p:cNvSpPr txBox="1"/>
          <p:nvPr/>
        </p:nvSpPr>
        <p:spPr>
          <a:xfrm>
            <a:off x="4114800" y="1636514"/>
            <a:ext cx="12458700" cy="5221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uk-UA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Canva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зручний інструмент для створення візуальних матеріалів, таких як презентації, інфографіка, плакати, що можна адаптувати для учнів з особливими потребами.</a:t>
            </a:r>
            <a:endParaRPr lang="uk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За допомогою сервісу можна створити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підказки для дітей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вони мають діяти під час повітряних </a:t>
            </a:r>
            <a:r>
              <a:rPr lang="uk-UA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тривог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дихальні та релаксаційні вправи, поради для управління емоціями під час стресових ситуацій, які стануть їм у пригоді будь-де.</a:t>
            </a:r>
            <a:endParaRPr lang="uk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800"/>
              </a:spcAft>
            </a:pP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Окрім цього, у </a:t>
            </a:r>
            <a:r>
              <a:rPr lang="uk-UA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Canva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можна створити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візуальні опори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 ключовими моментами твору, поясненням нових понять, інструкціями до завдань, алгоритмами дій для кращого розуміння та запам’ятовування інформації.</a:t>
            </a:r>
            <a:endParaRPr lang="uk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E13920-6BB5-3607-F802-482EC2091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800" y="202463"/>
            <a:ext cx="7614708" cy="1496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7C9E6-FBD1-7CED-25D9-B118A5EBB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864C9C-0EEB-DE57-7A88-A03668433662}"/>
              </a:ext>
            </a:extLst>
          </p:cNvPr>
          <p:cNvSpPr/>
          <p:nvPr/>
        </p:nvSpPr>
        <p:spPr>
          <a:xfrm rot="-10800000">
            <a:off x="-4461423" y="-4777709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6B88512-1C12-8E9A-8B38-D9B9417D7473}"/>
              </a:ext>
            </a:extLst>
          </p:cNvPr>
          <p:cNvSpPr/>
          <p:nvPr/>
        </p:nvSpPr>
        <p:spPr>
          <a:xfrm rot="-10800000" flipH="1" flipV="1">
            <a:off x="11636487" y="7259521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87CD997-4C2D-9803-5B3F-A10EE71FB6C7}"/>
              </a:ext>
            </a:extLst>
          </p:cNvPr>
          <p:cNvSpPr/>
          <p:nvPr/>
        </p:nvSpPr>
        <p:spPr>
          <a:xfrm rot="-9651315">
            <a:off x="16216683" y="-1854738"/>
            <a:ext cx="4142634" cy="4290864"/>
          </a:xfrm>
          <a:custGeom>
            <a:avLst/>
            <a:gdLst/>
            <a:ahLst/>
            <a:cxnLst/>
            <a:rect l="l" t="t" r="r" b="b"/>
            <a:pathLst>
              <a:path w="4142634" h="4290864">
                <a:moveTo>
                  <a:pt x="0" y="0"/>
                </a:moveTo>
                <a:lnTo>
                  <a:pt x="4142633" y="0"/>
                </a:lnTo>
                <a:lnTo>
                  <a:pt x="4142633" y="4290863"/>
                </a:lnTo>
                <a:lnTo>
                  <a:pt x="0" y="4290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BA94FEC-CB04-05E0-E425-A0313FBA70E9}"/>
              </a:ext>
            </a:extLst>
          </p:cNvPr>
          <p:cNvSpPr/>
          <p:nvPr/>
        </p:nvSpPr>
        <p:spPr>
          <a:xfrm rot="-9651315">
            <a:off x="-575653" y="8434037"/>
            <a:ext cx="2918218" cy="3022636"/>
          </a:xfrm>
          <a:custGeom>
            <a:avLst/>
            <a:gdLst/>
            <a:ahLst/>
            <a:cxnLst/>
            <a:rect l="l" t="t" r="r" b="b"/>
            <a:pathLst>
              <a:path w="2918218" h="3022636">
                <a:moveTo>
                  <a:pt x="0" y="0"/>
                </a:moveTo>
                <a:lnTo>
                  <a:pt x="2918218" y="0"/>
                </a:lnTo>
                <a:lnTo>
                  <a:pt x="2918218" y="3022636"/>
                </a:lnTo>
                <a:lnTo>
                  <a:pt x="0" y="3022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A846B-FF98-DD24-B0D8-4280AADD3823}"/>
              </a:ext>
            </a:extLst>
          </p:cNvPr>
          <p:cNvSpPr txBox="1"/>
          <p:nvPr/>
        </p:nvSpPr>
        <p:spPr>
          <a:xfrm>
            <a:off x="4114800" y="1636514"/>
            <a:ext cx="124587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B90BD-11B1-20AC-11AB-BD9F59228EB8}"/>
              </a:ext>
            </a:extLst>
          </p:cNvPr>
          <p:cNvSpPr txBox="1"/>
          <p:nvPr/>
        </p:nvSpPr>
        <p:spPr>
          <a:xfrm>
            <a:off x="4084320" y="853666"/>
            <a:ext cx="12710160" cy="2879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Наприклад, для уроку української мови при вивченні теми “Частини мови” асистент вчителя готує картки із зображеннями та короткими поясненнями до кожної частини мови.</a:t>
            </a:r>
            <a:endParaRPr lang="uk-UA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C778B08-EB35-4576-1280-4F2E49FA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12" y="3881857"/>
            <a:ext cx="10744171" cy="604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19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25E584-2785-9423-5476-BA24CC2C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638300"/>
            <a:ext cx="11739562" cy="65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21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800334" y="6184400"/>
            <a:ext cx="7001981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0334" y="7119588"/>
            <a:ext cx="7001981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 rot="3347119" flipH="1" flipV="1">
            <a:off x="14259059" y="-2559353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423708">
            <a:off x="-5470801" y="5407253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78578" y="-666611"/>
            <a:ext cx="2959992" cy="3065905"/>
          </a:xfrm>
          <a:custGeom>
            <a:avLst/>
            <a:gdLst/>
            <a:ahLst/>
            <a:cxnLst/>
            <a:rect l="l" t="t" r="r" b="b"/>
            <a:pathLst>
              <a:path w="2959992" h="3065905">
                <a:moveTo>
                  <a:pt x="0" y="0"/>
                </a:moveTo>
                <a:lnTo>
                  <a:pt x="2959992" y="0"/>
                </a:lnTo>
                <a:lnTo>
                  <a:pt x="2959992" y="3065906"/>
                </a:lnTo>
                <a:lnTo>
                  <a:pt x="0" y="3065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49463" y="7825779"/>
            <a:ext cx="2718456" cy="2815727"/>
          </a:xfrm>
          <a:custGeom>
            <a:avLst/>
            <a:gdLst/>
            <a:ahLst/>
            <a:cxnLst/>
            <a:rect l="l" t="t" r="r" b="b"/>
            <a:pathLst>
              <a:path w="2718456" h="2815727">
                <a:moveTo>
                  <a:pt x="0" y="0"/>
                </a:moveTo>
                <a:lnTo>
                  <a:pt x="2718456" y="0"/>
                </a:lnTo>
                <a:lnTo>
                  <a:pt x="2718456" y="2815727"/>
                </a:lnTo>
                <a:lnTo>
                  <a:pt x="0" y="281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9932E4-F52F-AA8A-6A47-FA36C11202F3}"/>
              </a:ext>
            </a:extLst>
          </p:cNvPr>
          <p:cNvSpPr txBox="1"/>
          <p:nvPr/>
        </p:nvSpPr>
        <p:spPr>
          <a:xfrm>
            <a:off x="1485900" y="2773559"/>
            <a:ext cx="15316200" cy="393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800"/>
              </a:spcAft>
            </a:pPr>
            <a:r>
              <a:rPr lang="uk-UA" sz="4400" kern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4400" i="1" kern="0" dirty="0">
                <a:solidFill>
                  <a:srgbClr val="01010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Мнемотехніка – це система методів для покращення пам’яті та полегшення запам’ятовування інформації</a:t>
            </a:r>
            <a:r>
              <a:rPr lang="uk-UA" sz="4400" kern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“. Ці методи можуть містити асоціації, структуризацію інформації, візуалізацію, розробку асоціативних карт, які полегшують запам’ятовування та відтворення інформації.</a:t>
            </a:r>
            <a:endParaRPr lang="uk-UA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1538C8-E89F-D844-75E7-856FB166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66700"/>
            <a:ext cx="8620125" cy="93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1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Цікавинки для турботливих батьків. “Використання ...">
            <a:extLst>
              <a:ext uri="{FF2B5EF4-FFF2-40B4-BE49-F238E27FC236}">
                <a16:creationId xmlns:a16="http://schemas.microsoft.com/office/drawing/2014/main" id="{37FF3117-388B-08AB-DA31-8A4E14B3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6669"/>
            <a:ext cx="11506200" cy="8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9373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BF5FC-1CC8-697E-9F76-6B085245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B51899EA-F6F7-2961-1D5C-21E04ACF4A48}"/>
              </a:ext>
            </a:extLst>
          </p:cNvPr>
          <p:cNvSpPr txBox="1"/>
          <p:nvPr/>
        </p:nvSpPr>
        <p:spPr>
          <a:xfrm>
            <a:off x="2800334" y="6184400"/>
            <a:ext cx="7001981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6F237D4-6622-DB89-38D4-9860712DDF0C}"/>
              </a:ext>
            </a:extLst>
          </p:cNvPr>
          <p:cNvSpPr txBox="1"/>
          <p:nvPr/>
        </p:nvSpPr>
        <p:spPr>
          <a:xfrm>
            <a:off x="2800334" y="7119588"/>
            <a:ext cx="7001981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1604E9-D50B-0684-A96A-1BC0E33D7DA4}"/>
              </a:ext>
            </a:extLst>
          </p:cNvPr>
          <p:cNvSpPr/>
          <p:nvPr/>
        </p:nvSpPr>
        <p:spPr>
          <a:xfrm rot="3347119" flipH="1" flipV="1">
            <a:off x="14259059" y="-2559353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D1A4A99-DD23-515D-7DD3-1A30BB6B2C2A}"/>
              </a:ext>
            </a:extLst>
          </p:cNvPr>
          <p:cNvSpPr/>
          <p:nvPr/>
        </p:nvSpPr>
        <p:spPr>
          <a:xfrm rot="3423708">
            <a:off x="-5470801" y="5407253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208D373-1ABC-39F1-AEC1-D6E5A5FD7899}"/>
              </a:ext>
            </a:extLst>
          </p:cNvPr>
          <p:cNvSpPr/>
          <p:nvPr/>
        </p:nvSpPr>
        <p:spPr>
          <a:xfrm>
            <a:off x="-478578" y="-666611"/>
            <a:ext cx="2959992" cy="3065905"/>
          </a:xfrm>
          <a:custGeom>
            <a:avLst/>
            <a:gdLst/>
            <a:ahLst/>
            <a:cxnLst/>
            <a:rect l="l" t="t" r="r" b="b"/>
            <a:pathLst>
              <a:path w="2959992" h="3065905">
                <a:moveTo>
                  <a:pt x="0" y="0"/>
                </a:moveTo>
                <a:lnTo>
                  <a:pt x="2959992" y="0"/>
                </a:lnTo>
                <a:lnTo>
                  <a:pt x="2959992" y="3065906"/>
                </a:lnTo>
                <a:lnTo>
                  <a:pt x="0" y="3065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AC938DA-5334-EFCE-CDAA-AC35D5C748D5}"/>
              </a:ext>
            </a:extLst>
          </p:cNvPr>
          <p:cNvSpPr/>
          <p:nvPr/>
        </p:nvSpPr>
        <p:spPr>
          <a:xfrm>
            <a:off x="15749463" y="7825779"/>
            <a:ext cx="2718456" cy="2815727"/>
          </a:xfrm>
          <a:custGeom>
            <a:avLst/>
            <a:gdLst/>
            <a:ahLst/>
            <a:cxnLst/>
            <a:rect l="l" t="t" r="r" b="b"/>
            <a:pathLst>
              <a:path w="2718456" h="2815727">
                <a:moveTo>
                  <a:pt x="0" y="0"/>
                </a:moveTo>
                <a:lnTo>
                  <a:pt x="2718456" y="0"/>
                </a:lnTo>
                <a:lnTo>
                  <a:pt x="2718456" y="2815727"/>
                </a:lnTo>
                <a:lnTo>
                  <a:pt x="0" y="281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9CF6E4-049E-F0BC-0B70-25C6B468A5B2}"/>
              </a:ext>
            </a:extLst>
          </p:cNvPr>
          <p:cNvSpPr txBox="1"/>
          <p:nvPr/>
        </p:nvSpPr>
        <p:spPr>
          <a:xfrm>
            <a:off x="739571" y="1373255"/>
            <a:ext cx="15316200" cy="588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uk-UA" sz="8000" kern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Адаптація навчальних матеріалів для учнів з ООП допомагає забезпечити рівні можливості для їх розвитку та навчання. Дотримання принципів доступності, використання візуальних і практичних матеріалів сприяє кращому засвоєнню знань. Інтеграція таких підходів у роботу вчителів є важливим кроком до інклюзивної освіти.</a:t>
            </a:r>
            <a:endParaRPr lang="uk-UA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uk-UA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15000"/>
              </a:lnSpc>
              <a:spcAft>
                <a:spcPts val="800"/>
              </a:spcAft>
            </a:pPr>
            <a:endParaRPr lang="uk-UA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Навчання дітей з ООП: адаптація та модифікація навчальних програм - 6  Вересня 2021 - Блог - Персональний сайт">
            <a:extLst>
              <a:ext uri="{FF2B5EF4-FFF2-40B4-BE49-F238E27FC236}">
                <a16:creationId xmlns:a16="http://schemas.microsoft.com/office/drawing/2014/main" id="{96FD963F-A3CF-898E-BA2A-AC91C2D7B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155" y="5350604"/>
            <a:ext cx="6460098" cy="4312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2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4148" y="1160415"/>
            <a:ext cx="7792485" cy="418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40"/>
              </a:lnSpc>
            </a:pPr>
            <a:r>
              <a:rPr lang="uk-UA" sz="15130" dirty="0">
                <a:solidFill>
                  <a:srgbClr val="000000"/>
                </a:solidFill>
                <a:latin typeface="Luckiest Guy"/>
                <a:ea typeface="Luckiest Guy"/>
                <a:cs typeface="Luckiest Guy"/>
                <a:sym typeface="Luckiest Guy"/>
              </a:rPr>
              <a:t> Дякую за увагу!</a:t>
            </a:r>
            <a:endParaRPr lang="en-US" sz="15130" dirty="0">
              <a:solidFill>
                <a:srgbClr val="0000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" name="Freeform 3"/>
          <p:cNvSpPr/>
          <p:nvPr/>
        </p:nvSpPr>
        <p:spPr>
          <a:xfrm rot="10542977">
            <a:off x="-3769516" y="-1466590"/>
            <a:ext cx="8316985" cy="7090230"/>
          </a:xfrm>
          <a:custGeom>
            <a:avLst/>
            <a:gdLst/>
            <a:ahLst/>
            <a:cxnLst/>
            <a:rect l="l" t="t" r="r" b="b"/>
            <a:pathLst>
              <a:path w="8316985" h="7090230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542977">
            <a:off x="15157446" y="-1455434"/>
            <a:ext cx="8625529" cy="7353263"/>
          </a:xfrm>
          <a:custGeom>
            <a:avLst/>
            <a:gdLst/>
            <a:ahLst/>
            <a:cxnLst/>
            <a:rect l="l" t="t" r="r" b="b"/>
            <a:pathLst>
              <a:path w="8625529" h="7353263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542977" flipH="1" flipV="1">
            <a:off x="14055825" y="5209835"/>
            <a:ext cx="7472174" cy="6370028"/>
          </a:xfrm>
          <a:custGeom>
            <a:avLst/>
            <a:gdLst/>
            <a:ahLst/>
            <a:cxnLst/>
            <a:rect l="l" t="t" r="r" b="b"/>
            <a:pathLst>
              <a:path w="7472174" h="6370028">
                <a:moveTo>
                  <a:pt x="7472174" y="6370028"/>
                </a:moveTo>
                <a:lnTo>
                  <a:pt x="0" y="6370028"/>
                </a:lnTo>
                <a:lnTo>
                  <a:pt x="0" y="0"/>
                </a:lnTo>
                <a:lnTo>
                  <a:pt x="7472174" y="0"/>
                </a:lnTo>
                <a:lnTo>
                  <a:pt x="7472174" y="63700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542977" flipH="1" flipV="1">
            <a:off x="-4583213" y="4756450"/>
            <a:ext cx="7142817" cy="6089251"/>
          </a:xfrm>
          <a:custGeom>
            <a:avLst/>
            <a:gdLst/>
            <a:ahLst/>
            <a:cxnLst/>
            <a:rect l="l" t="t" r="r" b="b"/>
            <a:pathLst>
              <a:path w="7142817" h="6089251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63021" y="6310858"/>
            <a:ext cx="2718456" cy="2815727"/>
          </a:xfrm>
          <a:custGeom>
            <a:avLst/>
            <a:gdLst/>
            <a:ahLst/>
            <a:cxnLst/>
            <a:rect l="l" t="t" r="r" b="b"/>
            <a:pathLst>
              <a:path w="2718456" h="2815727">
                <a:moveTo>
                  <a:pt x="0" y="0"/>
                </a:moveTo>
                <a:lnTo>
                  <a:pt x="2718456" y="0"/>
                </a:lnTo>
                <a:lnTo>
                  <a:pt x="2718456" y="2815727"/>
                </a:lnTo>
                <a:lnTo>
                  <a:pt x="0" y="2815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69129" y="670661"/>
            <a:ext cx="2718456" cy="2815727"/>
          </a:xfrm>
          <a:custGeom>
            <a:avLst/>
            <a:gdLst/>
            <a:ahLst/>
            <a:cxnLst/>
            <a:rect l="l" t="t" r="r" b="b"/>
            <a:pathLst>
              <a:path w="2718456" h="2815727">
                <a:moveTo>
                  <a:pt x="0" y="0"/>
                </a:moveTo>
                <a:lnTo>
                  <a:pt x="2718456" y="0"/>
                </a:lnTo>
                <a:lnTo>
                  <a:pt x="2718456" y="2815727"/>
                </a:lnTo>
                <a:lnTo>
                  <a:pt x="0" y="281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65308" y="4996108"/>
            <a:ext cx="5392738" cy="5197251"/>
          </a:xfrm>
          <a:custGeom>
            <a:avLst/>
            <a:gdLst/>
            <a:ahLst/>
            <a:cxnLst/>
            <a:rect l="l" t="t" r="r" b="b"/>
            <a:pathLst>
              <a:path w="5392738" h="5197251">
                <a:moveTo>
                  <a:pt x="0" y="0"/>
                </a:moveTo>
                <a:lnTo>
                  <a:pt x="5392738" y="0"/>
                </a:lnTo>
                <a:lnTo>
                  <a:pt x="5392738" y="5197251"/>
                </a:lnTo>
                <a:lnTo>
                  <a:pt x="0" y="5197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544" y="4980515"/>
            <a:ext cx="2739132" cy="2754677"/>
          </a:xfrm>
          <a:custGeom>
            <a:avLst/>
            <a:gdLst/>
            <a:ahLst/>
            <a:cxnLst/>
            <a:rect l="l" t="t" r="r" b="b"/>
            <a:pathLst>
              <a:path w="2739132" h="2754677">
                <a:moveTo>
                  <a:pt x="0" y="0"/>
                </a:moveTo>
                <a:lnTo>
                  <a:pt x="2739132" y="0"/>
                </a:lnTo>
                <a:lnTo>
                  <a:pt x="2739132" y="2754677"/>
                </a:lnTo>
                <a:lnTo>
                  <a:pt x="0" y="2754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439644"/>
            <a:ext cx="2020819" cy="1836420"/>
          </a:xfrm>
          <a:custGeom>
            <a:avLst/>
            <a:gdLst/>
            <a:ahLst/>
            <a:cxnLst/>
            <a:rect l="l" t="t" r="r" b="b"/>
            <a:pathLst>
              <a:path w="2020819" h="1836420">
                <a:moveTo>
                  <a:pt x="0" y="0"/>
                </a:moveTo>
                <a:lnTo>
                  <a:pt x="2020819" y="0"/>
                </a:lnTo>
                <a:lnTo>
                  <a:pt x="2020819" y="1836420"/>
                </a:lnTo>
                <a:lnTo>
                  <a:pt x="0" y="1836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-1158491" y="-2004039"/>
            <a:ext cx="5105791" cy="4352687"/>
          </a:xfrm>
          <a:custGeom>
            <a:avLst/>
            <a:gdLst/>
            <a:ahLst/>
            <a:cxnLst/>
            <a:rect l="l" t="t" r="r" b="b"/>
            <a:pathLst>
              <a:path w="5105791" h="4352687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278" y="8146884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89976" y="-1243618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D1D66-2E69-B138-C050-BEF53F226F85}"/>
              </a:ext>
            </a:extLst>
          </p:cNvPr>
          <p:cNvSpPr txBox="1"/>
          <p:nvPr/>
        </p:nvSpPr>
        <p:spPr>
          <a:xfrm>
            <a:off x="3408675" y="5783327"/>
            <a:ext cx="7595113" cy="2573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Адаптація – це програма не змінюється; змінюються методи і прийоми навчання; дитина засвоює той самий обсяг знань, що й однокласники.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792C6-FE05-C9E9-0686-C36741A27397}"/>
              </a:ext>
            </a:extLst>
          </p:cNvPr>
          <p:cNvSpPr txBox="1"/>
          <p:nvPr/>
        </p:nvSpPr>
        <p:spPr>
          <a:xfrm>
            <a:off x="1046843" y="1818353"/>
            <a:ext cx="10682514" cy="2694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Адаптації навчальних матеріалів – </a:t>
            </a:r>
            <a:r>
              <a:rPr lang="uk-UA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пристосування (зміна) навчальних посібників, наочних, дидактичних, роздаткових матеріалів до пізнавальних можливостей учнів.</a:t>
            </a:r>
            <a:endParaRPr lang="uk-UA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Інклюзивне_навчання » Володимирецький ліцей &quot;Колегіум&quot;">
            <a:extLst>
              <a:ext uri="{FF2B5EF4-FFF2-40B4-BE49-F238E27FC236}">
                <a16:creationId xmlns:a16="http://schemas.microsoft.com/office/drawing/2014/main" id="{929ADF06-FD81-1857-D1F6-2B72B925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048" y="2316440"/>
            <a:ext cx="6421952" cy="56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E7EF82AA-EF3E-AAD4-F4EA-6F79D070A5D7}"/>
              </a:ext>
            </a:extLst>
          </p:cNvPr>
          <p:cNvSpPr/>
          <p:nvPr/>
        </p:nvSpPr>
        <p:spPr>
          <a:xfrm>
            <a:off x="11729357" y="6290165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70601" y="6813509"/>
            <a:ext cx="3979008" cy="2507553"/>
          </a:xfrm>
          <a:custGeom>
            <a:avLst/>
            <a:gdLst/>
            <a:ahLst/>
            <a:cxnLst/>
            <a:rect l="l" t="t" r="r" b="b"/>
            <a:pathLst>
              <a:path w="3310335" h="1903443">
                <a:moveTo>
                  <a:pt x="0" y="0"/>
                </a:moveTo>
                <a:lnTo>
                  <a:pt x="3310335" y="0"/>
                </a:lnTo>
                <a:lnTo>
                  <a:pt x="3310335" y="1903442"/>
                </a:lnTo>
                <a:lnTo>
                  <a:pt x="0" y="190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0200" y="6907669"/>
            <a:ext cx="4664047" cy="1958159"/>
          </a:xfrm>
          <a:custGeom>
            <a:avLst/>
            <a:gdLst/>
            <a:ahLst/>
            <a:cxnLst/>
            <a:rect l="l" t="t" r="r" b="b"/>
            <a:pathLst>
              <a:path w="3310335" h="1903443">
                <a:moveTo>
                  <a:pt x="0" y="0"/>
                </a:moveTo>
                <a:lnTo>
                  <a:pt x="3310335" y="0"/>
                </a:lnTo>
                <a:lnTo>
                  <a:pt x="3310335" y="1903442"/>
                </a:lnTo>
                <a:lnTo>
                  <a:pt x="0" y="190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450413" y="6822636"/>
            <a:ext cx="3310335" cy="1903443"/>
          </a:xfrm>
          <a:custGeom>
            <a:avLst/>
            <a:gdLst/>
            <a:ahLst/>
            <a:cxnLst/>
            <a:rect l="l" t="t" r="r" b="b"/>
            <a:pathLst>
              <a:path w="3310335" h="1903443">
                <a:moveTo>
                  <a:pt x="0" y="0"/>
                </a:moveTo>
                <a:lnTo>
                  <a:pt x="3310334" y="0"/>
                </a:lnTo>
                <a:lnTo>
                  <a:pt x="3310334" y="1903442"/>
                </a:lnTo>
                <a:lnTo>
                  <a:pt x="0" y="190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B63377-044C-D51B-66B7-81DAA850527E}"/>
              </a:ext>
            </a:extLst>
          </p:cNvPr>
          <p:cNvSpPr txBox="1"/>
          <p:nvPr/>
        </p:nvSpPr>
        <p:spPr>
          <a:xfrm>
            <a:off x="3475071" y="1560921"/>
            <a:ext cx="12192000" cy="216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Адаптувати (змінювати, пристосовувати) навчальні матеріали відповідно до індивідуальних особливостей навчально-пізнавальної діяльності учня з особливими освітніми потребами – це означає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2182A9-3C3B-9853-F9A0-5CDE773BC473}"/>
              </a:ext>
            </a:extLst>
          </p:cNvPr>
          <p:cNvSpPr txBox="1"/>
          <p:nvPr/>
        </p:nvSpPr>
        <p:spPr>
          <a:xfrm>
            <a:off x="1600200" y="7238492"/>
            <a:ext cx="44656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забезпечувати </a:t>
            </a:r>
            <a:r>
              <a:rPr lang="uk-UA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індивідуа</a:t>
            </a:r>
            <a:r>
              <a:rPr lang="uk-UA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ль</a:t>
            </a:r>
            <a:r>
              <a:rPr lang="uk-UA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ний підбір об’єктів роботи</a:t>
            </a:r>
            <a:endParaRPr lang="uk-UA" sz="2800" dirty="0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C79405B6-B919-C1CF-C118-8B1AD7CF73DE}"/>
              </a:ext>
            </a:extLst>
          </p:cNvPr>
          <p:cNvSpPr/>
          <p:nvPr/>
        </p:nvSpPr>
        <p:spPr>
          <a:xfrm>
            <a:off x="14559462" y="6813509"/>
            <a:ext cx="3855655" cy="2052318"/>
          </a:xfrm>
          <a:custGeom>
            <a:avLst/>
            <a:gdLst/>
            <a:ahLst/>
            <a:cxnLst/>
            <a:rect l="l" t="t" r="r" b="b"/>
            <a:pathLst>
              <a:path w="3310335" h="1903443">
                <a:moveTo>
                  <a:pt x="0" y="0"/>
                </a:moveTo>
                <a:lnTo>
                  <a:pt x="3310334" y="0"/>
                </a:lnTo>
                <a:lnTo>
                  <a:pt x="3310334" y="1903442"/>
                </a:lnTo>
                <a:lnTo>
                  <a:pt x="0" y="190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018861-0C3F-9B46-096D-4E05AFB119CB}"/>
              </a:ext>
            </a:extLst>
          </p:cNvPr>
          <p:cNvSpPr txBox="1"/>
          <p:nvPr/>
        </p:nvSpPr>
        <p:spPr>
          <a:xfrm>
            <a:off x="6516261" y="7081859"/>
            <a:ext cx="30941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забезпечувати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по-</a:t>
            </a:r>
          </a:p>
          <a:p>
            <a:pPr algn="ctr"/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стійну опору на </a:t>
            </a:r>
            <a:r>
              <a:rPr lang="uk-UA" sz="28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наочність</a:t>
            </a:r>
            <a:endParaRPr lang="uk-UA" sz="2800" dirty="0"/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A34E1356-E211-3E35-B00D-AB8071D129ED}"/>
              </a:ext>
            </a:extLst>
          </p:cNvPr>
          <p:cNvSpPr/>
          <p:nvPr/>
        </p:nvSpPr>
        <p:spPr>
          <a:xfrm rot="-6500185">
            <a:off x="16509275" y="8552872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E6C372-3CDA-1E81-0B50-0BDBEAAF8DFE}"/>
              </a:ext>
            </a:extLst>
          </p:cNvPr>
          <p:cNvSpPr txBox="1"/>
          <p:nvPr/>
        </p:nvSpPr>
        <p:spPr>
          <a:xfrm>
            <a:off x="10017099" y="6898886"/>
            <a:ext cx="46640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 або виготовлення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спеціального адаптаційного устаткування, технологічного обладнання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uk-UA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6CCADE-E3E2-8232-3C6D-E3CEDA5CFD4A}"/>
              </a:ext>
            </a:extLst>
          </p:cNvPr>
          <p:cNvSpPr txBox="1"/>
          <p:nvPr/>
        </p:nvSpPr>
        <p:spPr>
          <a:xfrm>
            <a:off x="13993654" y="7205635"/>
            <a:ext cx="5108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 </a:t>
            </a:r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цифрових технологій 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 </a:t>
            </a:r>
            <a:r>
              <a:rPr lang="uk-UA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ресурсів</a:t>
            </a:r>
            <a:endParaRPr lang="uk-UA" sz="2800" b="1" dirty="0"/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7CC5DF04-29E7-13B1-1BA8-6B4C342F9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51" name="Picture 3" descr="Наочно-дидактичний матеріал з української мови на магнітах">
            <a:extLst>
              <a:ext uri="{FF2B5EF4-FFF2-40B4-BE49-F238E27FC236}">
                <a16:creationId xmlns:a16="http://schemas.microsoft.com/office/drawing/2014/main" id="{EC0654D9-E76F-18D7-289E-5A801F5E7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90" y="3695127"/>
            <a:ext cx="3236819" cy="294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інклюзивне навчання">
            <a:extLst>
              <a:ext uri="{FF2B5EF4-FFF2-40B4-BE49-F238E27FC236}">
                <a16:creationId xmlns:a16="http://schemas.microsoft.com/office/drawing/2014/main" id="{978E42E9-ECFE-EF09-6D81-4712485A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927" y="3833725"/>
            <a:ext cx="3936937" cy="2314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Немає опису світлини.">
            <a:extLst>
              <a:ext uri="{FF2B5EF4-FFF2-40B4-BE49-F238E27FC236}">
                <a16:creationId xmlns:a16="http://schemas.microsoft.com/office/drawing/2014/main" id="{DEAA540F-1ACA-6845-8891-D1285BE66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05" y="3921692"/>
            <a:ext cx="2879057" cy="2879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273666"/>
            <a:ext cx="6013596" cy="5788138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 flipH="1">
              <a:off x="-90732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811531" y="4271010"/>
                  </a:moveTo>
                  <a:cubicBezTo>
                    <a:pt x="1917700" y="2120900"/>
                    <a:pt x="4146550" y="544830"/>
                    <a:pt x="6521450" y="297180"/>
                  </a:cubicBezTo>
                  <a:cubicBezTo>
                    <a:pt x="8459471" y="0"/>
                    <a:pt x="9734550" y="913130"/>
                    <a:pt x="10775950" y="2170430"/>
                  </a:cubicBezTo>
                  <a:cubicBezTo>
                    <a:pt x="11817351" y="3427730"/>
                    <a:pt x="12371071" y="5030470"/>
                    <a:pt x="12594590" y="6647180"/>
                  </a:cubicBezTo>
                  <a:cubicBezTo>
                    <a:pt x="12712700" y="7500620"/>
                    <a:pt x="12736830" y="8406130"/>
                    <a:pt x="12374880" y="9188450"/>
                  </a:cubicBezTo>
                  <a:cubicBezTo>
                    <a:pt x="11916410" y="10180320"/>
                    <a:pt x="10914381" y="10811510"/>
                    <a:pt x="9894571" y="11203940"/>
                  </a:cubicBezTo>
                  <a:cubicBezTo>
                    <a:pt x="7151371" y="12259310"/>
                    <a:pt x="3783330" y="11850370"/>
                    <a:pt x="1648460" y="9828530"/>
                  </a:cubicBezTo>
                  <a:cubicBezTo>
                    <a:pt x="980441" y="9196070"/>
                    <a:pt x="433071" y="8403590"/>
                    <a:pt x="237491" y="7504430"/>
                  </a:cubicBezTo>
                  <a:cubicBezTo>
                    <a:pt x="0" y="6413500"/>
                    <a:pt x="300991" y="5264150"/>
                    <a:pt x="811531" y="4271010"/>
                  </a:cubicBezTo>
                  <a:close/>
                </a:path>
              </a:pathLst>
            </a:custGeom>
            <a:solidFill>
              <a:srgbClr val="D17A7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Freeform 4"/>
          <p:cNvSpPr/>
          <p:nvPr/>
        </p:nvSpPr>
        <p:spPr>
          <a:xfrm rot="-10800000">
            <a:off x="-3200400" y="-5350325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12471574" y="6972300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94266" y="2653510"/>
            <a:ext cx="5450725" cy="5246370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 flipH="1">
              <a:off x="-90732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811531" y="4271010"/>
                  </a:moveTo>
                  <a:cubicBezTo>
                    <a:pt x="1917700" y="2120900"/>
                    <a:pt x="4146550" y="544830"/>
                    <a:pt x="6521450" y="297180"/>
                  </a:cubicBezTo>
                  <a:cubicBezTo>
                    <a:pt x="8459471" y="0"/>
                    <a:pt x="9734550" y="913130"/>
                    <a:pt x="10775950" y="2170430"/>
                  </a:cubicBezTo>
                  <a:cubicBezTo>
                    <a:pt x="11817351" y="3427730"/>
                    <a:pt x="12371071" y="5030470"/>
                    <a:pt x="12594590" y="6647180"/>
                  </a:cubicBezTo>
                  <a:cubicBezTo>
                    <a:pt x="12712700" y="7500620"/>
                    <a:pt x="12736830" y="8406130"/>
                    <a:pt x="12374880" y="9188450"/>
                  </a:cubicBezTo>
                  <a:cubicBezTo>
                    <a:pt x="11916410" y="10180320"/>
                    <a:pt x="10914381" y="10811510"/>
                    <a:pt x="9894571" y="11203940"/>
                  </a:cubicBezTo>
                  <a:cubicBezTo>
                    <a:pt x="7151371" y="12259310"/>
                    <a:pt x="3783330" y="11850370"/>
                    <a:pt x="1648460" y="9828530"/>
                  </a:cubicBezTo>
                  <a:cubicBezTo>
                    <a:pt x="980441" y="9196070"/>
                    <a:pt x="433071" y="8403590"/>
                    <a:pt x="237491" y="7504430"/>
                  </a:cubicBezTo>
                  <a:cubicBezTo>
                    <a:pt x="0" y="6413500"/>
                    <a:pt x="300991" y="5264150"/>
                    <a:pt x="811531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44995" t="-4027" r="-7425" b="-631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767714" y="8095383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2789" y="-1390093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494B5-E4FC-0F1E-7F7F-C686F24E9860}"/>
              </a:ext>
            </a:extLst>
          </p:cNvPr>
          <p:cNvSpPr txBox="1"/>
          <p:nvPr/>
        </p:nvSpPr>
        <p:spPr>
          <a:xfrm>
            <a:off x="7164040" y="2400241"/>
            <a:ext cx="10645140" cy="5862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о-перше,</a:t>
            </a: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забезпечувати </a:t>
            </a:r>
            <a:r>
              <a:rPr lang="uk-UA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індивідуальний підбір об’єктів роботи: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кожної дитини з ООП свої освітні потреби, тому важливо адаптувати матеріали з урахуванням їх рівня розвитку, здібностей, стилю навчання (візуального, </a:t>
            </a:r>
            <a:r>
              <a:rPr lang="uk-UA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аудіального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кінестетичного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uk-UA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Готувати адаптовані тексти, відеоматеріали, аудіо –матеріали, буклети, макети, </a:t>
            </a:r>
            <a:r>
              <a:rPr lang="uk-UA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муляжі,адаптаційні</a:t>
            </a:r>
            <a:r>
              <a:rPr lang="uk-UA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допоміжні, роздаткові, наочні, </a:t>
            </a:r>
            <a:r>
              <a:rPr lang="uk-UA" sz="32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стимульні</a:t>
            </a:r>
            <a:r>
              <a:rPr lang="uk-UA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матеріали, дидактичні ігри, предметні картинки, рахунковий матеріал, корекційні матеріали, зразки виробів, мотивуючі наліпки для стимулювання учня тощо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64329">
            <a:off x="7981612" y="1214524"/>
            <a:ext cx="10636230" cy="9067386"/>
          </a:xfrm>
          <a:custGeom>
            <a:avLst/>
            <a:gdLst/>
            <a:ahLst/>
            <a:cxnLst/>
            <a:rect l="l" t="t" r="r" b="b"/>
            <a:pathLst>
              <a:path w="10636230" h="9067386">
                <a:moveTo>
                  <a:pt x="0" y="0"/>
                </a:moveTo>
                <a:lnTo>
                  <a:pt x="10636230" y="0"/>
                </a:lnTo>
                <a:lnTo>
                  <a:pt x="10636230" y="9067386"/>
                </a:lnTo>
                <a:lnTo>
                  <a:pt x="0" y="9067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158491" y="-2004039"/>
            <a:ext cx="5105791" cy="4352687"/>
          </a:xfrm>
          <a:custGeom>
            <a:avLst/>
            <a:gdLst/>
            <a:ahLst/>
            <a:cxnLst/>
            <a:rect l="l" t="t" r="r" b="b"/>
            <a:pathLst>
              <a:path w="5105791" h="4352687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820400" y="22860"/>
            <a:ext cx="6266681" cy="5051502"/>
            <a:chOff x="0" y="0"/>
            <a:chExt cx="4605527" cy="37124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5527" cy="3712464"/>
            </a:xfrm>
            <a:custGeom>
              <a:avLst/>
              <a:gdLst/>
              <a:ahLst/>
              <a:cxnLst/>
              <a:rect l="l" t="t" r="r" b="b"/>
              <a:pathLst>
                <a:path w="4605527" h="3712464">
                  <a:moveTo>
                    <a:pt x="4605527" y="3712464"/>
                  </a:moveTo>
                  <a:lnTo>
                    <a:pt x="0" y="3712464"/>
                  </a:lnTo>
                  <a:lnTo>
                    <a:pt x="0" y="0"/>
                  </a:lnTo>
                  <a:lnTo>
                    <a:pt x="4605527" y="0"/>
                  </a:lnTo>
                  <a:lnTo>
                    <a:pt x="4605527" y="3712464"/>
                  </a:lnTo>
                  <a:close/>
                </a:path>
              </a:pathLst>
            </a:custGeom>
            <a:blipFill>
              <a:blip r:embed="rId6"/>
              <a:stretch>
                <a:fillRect l="-67" r="-6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4741" y="-24384"/>
              <a:ext cx="4526947" cy="3651107"/>
            </a:xfrm>
            <a:custGeom>
              <a:avLst/>
              <a:gdLst/>
              <a:ahLst/>
              <a:cxnLst/>
              <a:rect l="l" t="t" r="r" b="b"/>
              <a:pathLst>
                <a:path w="4526947" h="3651107">
                  <a:moveTo>
                    <a:pt x="2641386" y="3618544"/>
                  </a:moveTo>
                  <a:cubicBezTo>
                    <a:pt x="2240620" y="3651108"/>
                    <a:pt x="1838727" y="3569536"/>
                    <a:pt x="1453413" y="3454612"/>
                  </a:cubicBezTo>
                  <a:cubicBezTo>
                    <a:pt x="1161920" y="3367672"/>
                    <a:pt x="870095" y="3257995"/>
                    <a:pt x="635273" y="3064637"/>
                  </a:cubicBezTo>
                  <a:cubicBezTo>
                    <a:pt x="300543" y="2789014"/>
                    <a:pt x="112896" y="2363359"/>
                    <a:pt x="58919" y="1933123"/>
                  </a:cubicBezTo>
                  <a:cubicBezTo>
                    <a:pt x="0" y="1463506"/>
                    <a:pt x="97051" y="962320"/>
                    <a:pt x="389363" y="590080"/>
                  </a:cubicBezTo>
                  <a:cubicBezTo>
                    <a:pt x="681674" y="217839"/>
                    <a:pt x="1184181" y="0"/>
                    <a:pt x="1644781" y="108864"/>
                  </a:cubicBezTo>
                  <a:cubicBezTo>
                    <a:pt x="1961698" y="183769"/>
                    <a:pt x="2227591" y="396412"/>
                    <a:pt x="2459922" y="624599"/>
                  </a:cubicBezTo>
                  <a:cubicBezTo>
                    <a:pt x="2692255" y="852789"/>
                    <a:pt x="2905450" y="1104561"/>
                    <a:pt x="3173128" y="1290023"/>
                  </a:cubicBezTo>
                  <a:cubicBezTo>
                    <a:pt x="3393050" y="1442396"/>
                    <a:pt x="3643019" y="1545182"/>
                    <a:pt x="3874124" y="1679990"/>
                  </a:cubicBezTo>
                  <a:cubicBezTo>
                    <a:pt x="4105232" y="1814798"/>
                    <a:pt x="4325731" y="1992340"/>
                    <a:pt x="4432106" y="2237839"/>
                  </a:cubicBezTo>
                  <a:cubicBezTo>
                    <a:pt x="4526947" y="2456722"/>
                    <a:pt x="4479206" y="2666180"/>
                    <a:pt x="4356655" y="2859725"/>
                  </a:cubicBezTo>
                  <a:cubicBezTo>
                    <a:pt x="4333250" y="2896688"/>
                    <a:pt x="4308155" y="2931855"/>
                    <a:pt x="4281520" y="2965317"/>
                  </a:cubicBezTo>
                  <a:cubicBezTo>
                    <a:pt x="3903003" y="3440859"/>
                    <a:pt x="3213362" y="3572068"/>
                    <a:pt x="2641386" y="3618544"/>
                  </a:cubicBezTo>
                  <a:close/>
                  <a:moveTo>
                    <a:pt x="4223409" y="1187779"/>
                  </a:moveTo>
                  <a:cubicBezTo>
                    <a:pt x="4291389" y="1161310"/>
                    <a:pt x="4355485" y="1108141"/>
                    <a:pt x="4362212" y="1031173"/>
                  </a:cubicBezTo>
                  <a:cubicBezTo>
                    <a:pt x="4365996" y="987881"/>
                    <a:pt x="4355004" y="944757"/>
                    <a:pt x="4342804" y="903049"/>
                  </a:cubicBezTo>
                  <a:cubicBezTo>
                    <a:pt x="4247225" y="576292"/>
                    <a:pt x="4015401" y="20573"/>
                    <a:pt x="3585291" y="86123"/>
                  </a:cubicBezTo>
                  <a:cubicBezTo>
                    <a:pt x="3477023" y="102624"/>
                    <a:pt x="3376057" y="151054"/>
                    <a:pt x="3282599" y="208149"/>
                  </a:cubicBezTo>
                  <a:cubicBezTo>
                    <a:pt x="3172632" y="275330"/>
                    <a:pt x="3062352" y="368672"/>
                    <a:pt x="3044759" y="496331"/>
                  </a:cubicBezTo>
                  <a:cubicBezTo>
                    <a:pt x="3027857" y="618964"/>
                    <a:pt x="3102238" y="735455"/>
                    <a:pt x="3186304" y="826324"/>
                  </a:cubicBezTo>
                  <a:cubicBezTo>
                    <a:pt x="3332401" y="984246"/>
                    <a:pt x="3530408" y="1091965"/>
                    <a:pt x="3737932" y="1144730"/>
                  </a:cubicBezTo>
                  <a:cubicBezTo>
                    <a:pt x="3858914" y="1175490"/>
                    <a:pt x="3992751" y="1213094"/>
                    <a:pt x="4118093" y="1209270"/>
                  </a:cubicBezTo>
                  <a:cubicBezTo>
                    <a:pt x="4153352" y="1208193"/>
                    <a:pt x="4189754" y="1200880"/>
                    <a:pt x="4223409" y="1187779"/>
                  </a:cubicBezTo>
                  <a:close/>
                </a:path>
              </a:pathLst>
            </a:custGeom>
            <a:blipFill>
              <a:blip r:embed="rId7"/>
              <a:stretch>
                <a:fillRect l="-11262" r="-11262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529428" y="1374684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89838-D859-87BA-ABF3-9CE27B414171}"/>
              </a:ext>
            </a:extLst>
          </p:cNvPr>
          <p:cNvSpPr txBox="1"/>
          <p:nvPr/>
        </p:nvSpPr>
        <p:spPr>
          <a:xfrm>
            <a:off x="371167" y="3771742"/>
            <a:ext cx="9153833" cy="4679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о-друге,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забезпечувати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постійну опору на </a:t>
            </a:r>
            <a:r>
              <a:rPr lang="uk-UA" sz="2800" b="1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наочність</a:t>
            </a:r>
            <a:r>
              <a:rPr lang="uk-UA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Усі матеріали мають містити </a:t>
            </a:r>
            <a:r>
              <a:rPr lang="uk-UA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лише текстову частину, але і яскраві картинки, фотографії, схеми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Кожну навчальну дію бажано підкріплювати</a:t>
            </a:r>
            <a:r>
              <a:rPr lang="uk-UA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наочністю;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uk-UA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замість словесної інструкції *</a:t>
            </a:r>
            <a:r>
              <a:rPr lang="uk-UA" sz="2800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наочні інструкції</a:t>
            </a:r>
            <a:r>
              <a:rPr lang="uk-UA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(схеми, умовні позначки);</a:t>
            </a:r>
            <a:r>
              <a:rPr lang="uk-UA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*використання </a:t>
            </a:r>
            <a:r>
              <a:rPr lang="uk-UA" sz="2800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матеріалізованих опор (</a:t>
            </a:r>
            <a:r>
              <a:rPr lang="uk-UA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предметів, муляжів, речей , матеріалів, </a:t>
            </a:r>
            <a:r>
              <a:rPr lang="uk-UA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маніпуляційних</a:t>
            </a:r>
            <a:r>
              <a:rPr lang="uk-UA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предметів);*використання </a:t>
            </a:r>
            <a:r>
              <a:rPr lang="uk-UA" sz="2800" i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додаткового унаочнення</a:t>
            </a:r>
            <a:r>
              <a:rPr lang="uk-UA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(ілюстрацій, малюнків, карт, репродукцій);</a:t>
            </a:r>
            <a:endParaRPr lang="uk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CE0806-BAEE-DD6F-34D0-B0D492420A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845778"/>
            <a:ext cx="4354816" cy="5395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39200" y="7124700"/>
            <a:ext cx="12108020" cy="10322087"/>
          </a:xfrm>
          <a:custGeom>
            <a:avLst/>
            <a:gdLst/>
            <a:ahLst/>
            <a:cxnLst/>
            <a:rect l="l" t="t" r="r" b="b"/>
            <a:pathLst>
              <a:path w="12108020" h="10322087">
                <a:moveTo>
                  <a:pt x="0" y="0"/>
                </a:moveTo>
                <a:lnTo>
                  <a:pt x="12108020" y="0"/>
                </a:lnTo>
                <a:lnTo>
                  <a:pt x="12108020" y="10322087"/>
                </a:lnTo>
                <a:lnTo>
                  <a:pt x="0" y="10322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46687" flipH="1" flipV="1">
            <a:off x="-1891817" y="-2176343"/>
            <a:ext cx="5105791" cy="4352687"/>
          </a:xfrm>
          <a:custGeom>
            <a:avLst/>
            <a:gdLst/>
            <a:ahLst/>
            <a:cxnLst/>
            <a:rect l="l" t="t" r="r" b="b"/>
            <a:pathLst>
              <a:path w="5105791" h="4352687">
                <a:moveTo>
                  <a:pt x="5105791" y="4352686"/>
                </a:moveTo>
                <a:lnTo>
                  <a:pt x="0" y="4352686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383000" y="-647700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4" y="0"/>
                </a:lnTo>
                <a:lnTo>
                  <a:pt x="2493664" y="2582890"/>
                </a:lnTo>
                <a:lnTo>
                  <a:pt x="0" y="258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787CC8-8FBB-3B80-07D7-66EE2E737F6C}"/>
              </a:ext>
            </a:extLst>
          </p:cNvPr>
          <p:cNvSpPr txBox="1"/>
          <p:nvPr/>
        </p:nvSpPr>
        <p:spPr>
          <a:xfrm>
            <a:off x="7406586" y="1638300"/>
            <a:ext cx="110871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По- третє, використання або виготовлення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uk-UA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спеціального адаптаційного устаткування, технологічного обладнання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таке обладнання може бути і не 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спеціальним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(затискачі, похилі дошки, магнітні дошки, підставки, модифіковані засоби унаочнення), а й просто 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додатковим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наприклад, для навчання дітей з інтелектуальними порушеннями елементарним обчислювальним навичкам використовуємо звичайну 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лінійку, калькулятор, табличку множення, рекламні буклети з магазинів з цінами на товари – 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опора на 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конкретний життєвий матеріал</a:t>
            </a: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вивчення елементарних геометричних фігур використовуємо </a:t>
            </a:r>
            <a:r>
              <a:rPr lang="uk-UA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трафарети; 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таке обладнання не є спеціальним, воно звичайне, але використовується як</a:t>
            </a:r>
            <a:r>
              <a:rPr lang="uk-UA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адаптаційне, допоміжне та корекційне);</a:t>
            </a:r>
            <a:endParaRPr lang="uk-UA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3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941B5A-B399-CB3A-AFC6-CB30DC99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33" y="1051560"/>
            <a:ext cx="2935349" cy="333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ин содержит это изображение: Таблиця множення на олівцях">
            <a:extLst>
              <a:ext uri="{FF2B5EF4-FFF2-40B4-BE49-F238E27FC236}">
                <a16:creationId xmlns:a16="http://schemas.microsoft.com/office/drawing/2014/main" id="{B2F46BDA-8253-2C6F-8E60-E9A7A308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2" y="2368828"/>
            <a:ext cx="2757587" cy="3540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Лінійка 30 см - купити недорого на Prom.ua: ціни, акції і відгуки |  Україна, Київ">
            <a:extLst>
              <a:ext uri="{FF2B5EF4-FFF2-40B4-BE49-F238E27FC236}">
                <a16:creationId xmlns:a16="http://schemas.microsoft.com/office/drawing/2014/main" id="{9B3B896E-85E5-AF74-12A0-5717491C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44" y="5351480"/>
            <a:ext cx="2912970" cy="3883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ин содержит это изображение: Шаблон геометрических фигур: скачать и распечатать">
            <a:extLst>
              <a:ext uri="{FF2B5EF4-FFF2-40B4-BE49-F238E27FC236}">
                <a16:creationId xmlns:a16="http://schemas.microsoft.com/office/drawing/2014/main" id="{02FED56B-951F-F83F-467C-2BB6E1A4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17" y="6591300"/>
            <a:ext cx="2283339" cy="3221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4684908" y="4386624"/>
            <a:ext cx="841804" cy="46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uk-UA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7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84908" y="5350481"/>
            <a:ext cx="841804" cy="46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uk-UA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7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81681" y="5315075"/>
            <a:ext cx="7825837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81681" y="6262410"/>
            <a:ext cx="7825837" cy="46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uk-UA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7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881681" y="7209746"/>
            <a:ext cx="6140685" cy="46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uk-UA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7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84908" y="6280113"/>
            <a:ext cx="841804" cy="46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uk-UA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7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84908" y="7209746"/>
            <a:ext cx="841804" cy="46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uk-UA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7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Freeform 17"/>
          <p:cNvSpPr/>
          <p:nvPr/>
        </p:nvSpPr>
        <p:spPr>
          <a:xfrm rot="3347119" flipH="1" flipV="1">
            <a:off x="14259059" y="-2559353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423708">
            <a:off x="-5210747" y="5353120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78578" y="-666611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8C2D38-662A-25A0-5ACA-E31E4478F8C0}"/>
              </a:ext>
            </a:extLst>
          </p:cNvPr>
          <p:cNvSpPr txBox="1"/>
          <p:nvPr/>
        </p:nvSpPr>
        <p:spPr>
          <a:xfrm>
            <a:off x="4003478" y="935935"/>
            <a:ext cx="9897089" cy="322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 </a:t>
            </a:r>
            <a:r>
              <a:rPr lang="uk-UA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цифрових технологій 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 </a:t>
            </a:r>
            <a:r>
              <a:rPr lang="uk-UA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ресурсів: 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Презентації з мінімумом тексту та великою кількістю зображень. Мультимедійні матеріали: </a:t>
            </a:r>
            <a:r>
              <a:rPr lang="uk-UA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відеоуроки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інтерактивні вправи, аудіозаписи. Використання додатків для навчання (наприклад, програми з розвивальними іграми).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E49695B-C9D2-62A8-39B4-F2994E8E3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12" y="4565595"/>
            <a:ext cx="5818334" cy="4318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Freeform 20">
            <a:extLst>
              <a:ext uri="{FF2B5EF4-FFF2-40B4-BE49-F238E27FC236}">
                <a16:creationId xmlns:a16="http://schemas.microsoft.com/office/drawing/2014/main" id="{636B6BF6-CE0C-0F2C-4302-8B69332374B6}"/>
              </a:ext>
            </a:extLst>
          </p:cNvPr>
          <p:cNvSpPr/>
          <p:nvPr/>
        </p:nvSpPr>
        <p:spPr>
          <a:xfrm>
            <a:off x="14495267" y="7204728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" descr="Укладачка курсу з інклюзії: “Немає дітей, яких неможливо навчити – є  неправильно підібрані цілі й методики”. | Нова українська школа">
            <a:extLst>
              <a:ext uri="{FF2B5EF4-FFF2-40B4-BE49-F238E27FC236}">
                <a16:creationId xmlns:a16="http://schemas.microsoft.com/office/drawing/2014/main" id="{DE2ABA9B-E374-41F3-BC10-704A66D6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093" y="5239449"/>
            <a:ext cx="6629400" cy="4403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734181" y="-2487821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13288092" y="6643120"/>
            <a:ext cx="5715502" cy="4872466"/>
          </a:xfrm>
          <a:custGeom>
            <a:avLst/>
            <a:gdLst/>
            <a:ahLst/>
            <a:cxnLst/>
            <a:rect l="l" t="t" r="r" b="b"/>
            <a:pathLst>
              <a:path w="5715502" h="4872466">
                <a:moveTo>
                  <a:pt x="5715502" y="4872466"/>
                </a:moveTo>
                <a:lnTo>
                  <a:pt x="0" y="4872466"/>
                </a:lnTo>
                <a:lnTo>
                  <a:pt x="0" y="0"/>
                </a:lnTo>
                <a:lnTo>
                  <a:pt x="5715502" y="0"/>
                </a:lnTo>
                <a:lnTo>
                  <a:pt x="5715502" y="4872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3800" y="3734588"/>
            <a:ext cx="6097168" cy="1206737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8"/>
                </a:lnTo>
                <a:lnTo>
                  <a:pt x="0" y="1044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33799" y="5078393"/>
            <a:ext cx="5951306" cy="966741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33799" y="6178484"/>
            <a:ext cx="5951306" cy="1044549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40066" y="851306"/>
            <a:ext cx="7053660" cy="1391475"/>
          </a:xfrm>
          <a:custGeom>
            <a:avLst/>
            <a:gdLst/>
            <a:ahLst/>
            <a:cxnLst/>
            <a:rect l="l" t="t" r="r" b="b"/>
            <a:pathLst>
              <a:path w="6626070" h="1391475">
                <a:moveTo>
                  <a:pt x="0" y="0"/>
                </a:moveTo>
                <a:lnTo>
                  <a:pt x="6626070" y="0"/>
                </a:lnTo>
                <a:lnTo>
                  <a:pt x="6626070" y="1391475"/>
                </a:lnTo>
                <a:lnTo>
                  <a:pt x="0" y="1391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57626" y="715476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1668" y="-781706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43596" y="3734588"/>
            <a:ext cx="4547885" cy="5453948"/>
          </a:xfrm>
          <a:custGeom>
            <a:avLst/>
            <a:gdLst/>
            <a:ahLst/>
            <a:cxnLst/>
            <a:rect l="l" t="t" r="r" b="b"/>
            <a:pathLst>
              <a:path w="3736203" h="4844348">
                <a:moveTo>
                  <a:pt x="0" y="0"/>
                </a:moveTo>
                <a:lnTo>
                  <a:pt x="3736203" y="0"/>
                </a:lnTo>
                <a:lnTo>
                  <a:pt x="3736203" y="4844348"/>
                </a:lnTo>
                <a:lnTo>
                  <a:pt x="0" y="48443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3C5EB-B611-F966-DC14-64A1BE465D36}"/>
              </a:ext>
            </a:extLst>
          </p:cNvPr>
          <p:cNvSpPr txBox="1"/>
          <p:nvPr/>
        </p:nvSpPr>
        <p:spPr>
          <a:xfrm>
            <a:off x="4212956" y="6254230"/>
            <a:ext cx="4853940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розроблення та формування способів перевірки засвоєння знань та навичок.</a:t>
            </a:r>
            <a:endParaRPr lang="uk-U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9FB2-AA4D-6079-0D36-8A9AA876EEF1}"/>
              </a:ext>
            </a:extLst>
          </p:cNvPr>
          <p:cNvSpPr txBox="1"/>
          <p:nvPr/>
        </p:nvSpPr>
        <p:spPr>
          <a:xfrm>
            <a:off x="6874658" y="952489"/>
            <a:ext cx="4234260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uk-U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Адаптація у навчанні спрямована на: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36C87-2B7D-9B20-5429-E27FAA2D120A}"/>
              </a:ext>
            </a:extLst>
          </p:cNvPr>
          <p:cNvSpPr txBox="1"/>
          <p:nvPr/>
        </p:nvSpPr>
        <p:spPr>
          <a:xfrm>
            <a:off x="4078286" y="3773757"/>
            <a:ext cx="5752681" cy="11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пошук і розроблення способів подання інформації та вивчення предмету дитиною з ООП з урахуванням особливостей її сприйняття</a:t>
            </a:r>
            <a:r>
              <a:rPr lang="uk-UA" sz="20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3B6356-05D1-A87E-0226-6B7A3AEF774A}"/>
              </a:ext>
            </a:extLst>
          </p:cNvPr>
          <p:cNvSpPr txBox="1"/>
          <p:nvPr/>
        </p:nvSpPr>
        <p:spPr>
          <a:xfrm>
            <a:off x="4004352" y="5141743"/>
            <a:ext cx="5410200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додаткових засобів і матеріалів (карток, інструкцій, правил тощо);</a:t>
            </a:r>
            <a:endParaRPr lang="uk-U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10542977">
            <a:off x="-3769516" y="-1466590"/>
            <a:ext cx="8316985" cy="7090230"/>
          </a:xfrm>
          <a:custGeom>
            <a:avLst/>
            <a:gdLst/>
            <a:ahLst/>
            <a:cxnLst/>
            <a:rect l="l" t="t" r="r" b="b"/>
            <a:pathLst>
              <a:path w="8316985" h="7090230">
                <a:moveTo>
                  <a:pt x="0" y="0"/>
                </a:moveTo>
                <a:lnTo>
                  <a:pt x="8316985" y="0"/>
                </a:lnTo>
                <a:lnTo>
                  <a:pt x="8316985" y="7090230"/>
                </a:lnTo>
                <a:lnTo>
                  <a:pt x="0" y="709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542977">
            <a:off x="15157446" y="-1455434"/>
            <a:ext cx="8625529" cy="7353263"/>
          </a:xfrm>
          <a:custGeom>
            <a:avLst/>
            <a:gdLst/>
            <a:ahLst/>
            <a:cxnLst/>
            <a:rect l="l" t="t" r="r" b="b"/>
            <a:pathLst>
              <a:path w="8625529" h="7353263">
                <a:moveTo>
                  <a:pt x="0" y="0"/>
                </a:moveTo>
                <a:lnTo>
                  <a:pt x="8625529" y="0"/>
                </a:lnTo>
                <a:lnTo>
                  <a:pt x="8625529" y="7353263"/>
                </a:lnTo>
                <a:lnTo>
                  <a:pt x="0" y="7353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542977" flipH="1" flipV="1">
            <a:off x="14243693" y="5365328"/>
            <a:ext cx="6984697" cy="5954455"/>
          </a:xfrm>
          <a:custGeom>
            <a:avLst/>
            <a:gdLst/>
            <a:ahLst/>
            <a:cxnLst/>
            <a:rect l="l" t="t" r="r" b="b"/>
            <a:pathLst>
              <a:path w="6984697" h="5954455">
                <a:moveTo>
                  <a:pt x="6984697" y="5954454"/>
                </a:moveTo>
                <a:lnTo>
                  <a:pt x="0" y="5954454"/>
                </a:lnTo>
                <a:lnTo>
                  <a:pt x="0" y="0"/>
                </a:lnTo>
                <a:lnTo>
                  <a:pt x="6984697" y="0"/>
                </a:lnTo>
                <a:lnTo>
                  <a:pt x="6984697" y="595445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542977" flipH="1" flipV="1">
            <a:off x="-4583213" y="4756450"/>
            <a:ext cx="7142817" cy="6089251"/>
          </a:xfrm>
          <a:custGeom>
            <a:avLst/>
            <a:gdLst/>
            <a:ahLst/>
            <a:cxnLst/>
            <a:rect l="l" t="t" r="r" b="b"/>
            <a:pathLst>
              <a:path w="7142817" h="6089251">
                <a:moveTo>
                  <a:pt x="7142817" y="6089251"/>
                </a:moveTo>
                <a:lnTo>
                  <a:pt x="0" y="6089251"/>
                </a:lnTo>
                <a:lnTo>
                  <a:pt x="0" y="0"/>
                </a:lnTo>
                <a:lnTo>
                  <a:pt x="7142817" y="0"/>
                </a:lnTo>
                <a:lnTo>
                  <a:pt x="7142817" y="60892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45189" y="496446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77046" y="7946327"/>
            <a:ext cx="1826301" cy="1891649"/>
          </a:xfrm>
          <a:custGeom>
            <a:avLst/>
            <a:gdLst/>
            <a:ahLst/>
            <a:cxnLst/>
            <a:rect l="l" t="t" r="r" b="b"/>
            <a:pathLst>
              <a:path w="1826301" h="1891649">
                <a:moveTo>
                  <a:pt x="0" y="0"/>
                </a:moveTo>
                <a:lnTo>
                  <a:pt x="1826300" y="0"/>
                </a:lnTo>
                <a:lnTo>
                  <a:pt x="1826300" y="1891649"/>
                </a:lnTo>
                <a:lnTo>
                  <a:pt x="0" y="1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CF9C25-1C67-1F0D-47C0-8ECA492AB5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6896100"/>
            <a:ext cx="5410200" cy="3175552"/>
          </a:xfrm>
          <a:prstGeom prst="rect">
            <a:avLst/>
          </a:prstGeom>
        </p:spPr>
      </p:pic>
      <p:graphicFrame>
        <p:nvGraphicFramePr>
          <p:cNvPr id="22" name="Таблиця 21">
            <a:extLst>
              <a:ext uri="{FF2B5EF4-FFF2-40B4-BE49-F238E27FC236}">
                <a16:creationId xmlns:a16="http://schemas.microsoft.com/office/drawing/2014/main" id="{C0B5D531-8B35-24BF-5C6E-DC00DCDE4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495794"/>
              </p:ext>
            </p:extLst>
          </p:nvPr>
        </p:nvGraphicFramePr>
        <p:xfrm>
          <a:off x="4603347" y="496445"/>
          <a:ext cx="8141842" cy="6183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3139">
                  <a:extLst>
                    <a:ext uri="{9D8B030D-6E8A-4147-A177-3AD203B41FA5}">
                      <a16:colId xmlns:a16="http://schemas.microsoft.com/office/drawing/2014/main" val="2847010764"/>
                    </a:ext>
                  </a:extLst>
                </a:gridCol>
                <a:gridCol w="4388703">
                  <a:extLst>
                    <a:ext uri="{9D8B030D-6E8A-4147-A177-3AD203B41FA5}">
                      <a16:colId xmlns:a16="http://schemas.microsoft.com/office/drawing/2014/main" val="867886851"/>
                    </a:ext>
                  </a:extLst>
                </a:gridCol>
              </a:tblGrid>
              <a:tr h="4901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Звичайне завдання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Адаптоване завдання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149750"/>
                  </a:ext>
                </a:extLst>
              </a:tr>
              <a:tr h="1558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Виготовити аплікацію з природних</a:t>
                      </a:r>
                      <a:br>
                        <a:rPr lang="ru-RU" sz="1200" kern="100">
                          <a:effectLst/>
                        </a:rPr>
                      </a:br>
                      <a:r>
                        <a:rPr lang="ru-RU" sz="1200" kern="100">
                          <a:effectLst/>
                        </a:rPr>
                        <a:t>матеріалів.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Виготовити аплікацію з природних матеріалів (+ заготовка з контурами</a:t>
                      </a:r>
                      <a:br>
                        <a:rPr lang="ru-RU" sz="1200" kern="100">
                          <a:effectLst/>
                        </a:rPr>
                      </a:br>
                      <a:r>
                        <a:rPr lang="ru-RU" sz="1200" kern="100">
                          <a:effectLst/>
                        </a:rPr>
                        <a:t>й підказками, на яку частину приклеювати природний матеріал).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808528"/>
                  </a:ext>
                </a:extLst>
              </a:tr>
              <a:tr h="4901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Дібрати до слів антоніми й записати їх.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З'єднати слова-антоніми й записати їх.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414144"/>
                  </a:ext>
                </a:extLst>
              </a:tr>
              <a:tr h="1202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Вставити пропущені слова у приказках,</a:t>
                      </a:r>
                      <a:br>
                        <a:rPr lang="ru-RU" sz="1200" kern="100">
                          <a:effectLst/>
                        </a:rPr>
                      </a:br>
                      <a:r>
                        <a:rPr lang="ru-RU" sz="1200" kern="100">
                          <a:effectLst/>
                        </a:rPr>
                        <a:t>прислів'ях (усно).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Вставити пропущені слова у приказках, прислів'ях за допомогою</a:t>
                      </a:r>
                      <a:br>
                        <a:rPr lang="ru-RU" sz="1200" kern="100">
                          <a:effectLst/>
                        </a:rPr>
                      </a:br>
                      <a:r>
                        <a:rPr lang="ru-RU" sz="1200" kern="100">
                          <a:effectLst/>
                        </a:rPr>
                        <a:t>довідника.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971989"/>
                  </a:ext>
                </a:extLst>
              </a:tr>
              <a:tr h="2442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Визначити рік-століття-тисячоліття (1986, 988, 1379, 2018).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 dirty="0" err="1">
                          <a:effectLst/>
                        </a:rPr>
                        <a:t>Співвіднести</a:t>
                      </a:r>
                      <a:r>
                        <a:rPr lang="uk-UA" sz="1200" kern="100" dirty="0">
                          <a:effectLst/>
                        </a:rPr>
                        <a:t> рік-століття-тисячоліття, з'єднавши пари.</a:t>
                      </a:r>
                      <a:endParaRPr lang="uk-UA" sz="11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</a:rPr>
                        <a:t>1986          21ст.</a:t>
                      </a:r>
                      <a:br>
                        <a:rPr lang="ru-RU" sz="1200" kern="100" dirty="0">
                          <a:effectLst/>
                        </a:rPr>
                      </a:br>
                      <a:r>
                        <a:rPr lang="ru-RU" sz="1200" kern="100" dirty="0">
                          <a:effectLst/>
                        </a:rPr>
                        <a:t>988            10 ст.</a:t>
                      </a:r>
                      <a:br>
                        <a:rPr lang="ru-RU" sz="1200" kern="100" dirty="0">
                          <a:effectLst/>
                        </a:rPr>
                      </a:br>
                      <a:r>
                        <a:rPr lang="ru-RU" sz="1200" kern="100" dirty="0">
                          <a:effectLst/>
                        </a:rPr>
                        <a:t>1379          20 ст.</a:t>
                      </a:r>
                      <a:br>
                        <a:rPr lang="ru-RU" sz="1200" kern="100" dirty="0">
                          <a:effectLst/>
                        </a:rPr>
                      </a:br>
                      <a:r>
                        <a:rPr lang="ru-RU" sz="1200" kern="100" dirty="0">
                          <a:effectLst/>
                        </a:rPr>
                        <a:t>2018          14 ст.</a:t>
                      </a:r>
                      <a:endParaRPr lang="uk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24303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780</Words>
  <Application>Microsoft Office PowerPoint</Application>
  <PresentationFormat>Довільний</PresentationFormat>
  <Paragraphs>51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6" baseType="lpstr">
      <vt:lpstr>Cormorant Garamond Bold</vt:lpstr>
      <vt:lpstr>Symbol</vt:lpstr>
      <vt:lpstr>Poppins</vt:lpstr>
      <vt:lpstr>Times New Roman</vt:lpstr>
      <vt:lpstr>Calibri</vt:lpstr>
      <vt:lpstr>Arial</vt:lpstr>
      <vt:lpstr>Luckiest Guy</vt:lpstr>
      <vt:lpstr>Poppins Semi-Bold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Допомога у створенні навчальних матеріалів: підготовка та адаптація.</dc:title>
  <cp:lastModifiedBy>lenovo</cp:lastModifiedBy>
  <cp:revision>5</cp:revision>
  <dcterms:created xsi:type="dcterms:W3CDTF">2006-08-16T00:00:00Z</dcterms:created>
  <dcterms:modified xsi:type="dcterms:W3CDTF">2025-01-10T08:56:17Z</dcterms:modified>
  <dc:identifier>DAGbt1q7FgE</dc:identifier>
</cp:coreProperties>
</file>